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10287000" cx="18288000"/>
  <p:notesSz cx="6858000" cy="9144000"/>
  <p:embeddedFontLst>
    <p:embeddedFont>
      <p:font typeface="Poppins"/>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8" roundtripDataSignature="AMtx7miqYtu6SisGRdu5Xlh8AyBcLfRs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oppins-bold.fntdata"/><Relationship Id="rId14" Type="http://schemas.openxmlformats.org/officeDocument/2006/relationships/font" Target="fonts/Poppins-regular.fntdata"/><Relationship Id="rId17" Type="http://schemas.openxmlformats.org/officeDocument/2006/relationships/font" Target="fonts/Poppins-boldItalic.fntdata"/><Relationship Id="rId16" Type="http://schemas.openxmlformats.org/officeDocument/2006/relationships/font" Target="fonts/Poppins-italic.fntdata"/><Relationship Id="rId5" Type="http://schemas.openxmlformats.org/officeDocument/2006/relationships/notesMaster" Target="notesMasters/notesMaster1.xml"/><Relationship Id="rId6" Type="http://schemas.openxmlformats.org/officeDocument/2006/relationships/slide" Target="slides/slide1.xml"/><Relationship Id="rId18"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3262bc4a43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3262bc4a4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3262bc4a43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3262bc4a4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3262bc4a43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3262bc4a4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5"/>
          <p:cNvSpPr/>
          <p:nvPr>
            <p:ph idx="2" type="pic"/>
          </p:nvPr>
        </p:nvSpPr>
        <p:spPr>
          <a:xfrm>
            <a:off x="1792288" y="612775"/>
            <a:ext cx="5486400" cy="4114800"/>
          </a:xfrm>
          <a:prstGeom prst="rect">
            <a:avLst/>
          </a:prstGeom>
          <a:noFill/>
          <a:ln>
            <a:noFill/>
          </a:ln>
        </p:spPr>
      </p:sp>
      <p:sp>
        <p:nvSpPr>
          <p:cNvPr id="64" name="Google Shape;64;p1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med">
        <p14:flip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6.jpg"/><Relationship Id="rId5"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5123" l="0" r="-10197" t="-15396"/>
            </a:stretch>
          </a:blipFill>
          <a:ln>
            <a:noFill/>
          </a:ln>
        </p:spPr>
      </p:sp>
      <p:sp>
        <p:nvSpPr>
          <p:cNvPr id="85" name="Google Shape;85;p1"/>
          <p:cNvSpPr/>
          <p:nvPr/>
        </p:nvSpPr>
        <p:spPr>
          <a:xfrm>
            <a:off x="334627" y="472377"/>
            <a:ext cx="2021442" cy="856586"/>
          </a:xfrm>
          <a:custGeom>
            <a:rect b="b" l="l" r="r" t="t"/>
            <a:pathLst>
              <a:path extrusionOk="0" h="856586" w="2021442">
                <a:moveTo>
                  <a:pt x="0" y="0"/>
                </a:moveTo>
                <a:lnTo>
                  <a:pt x="2021442" y="0"/>
                </a:lnTo>
                <a:lnTo>
                  <a:pt x="2021442" y="856586"/>
                </a:lnTo>
                <a:lnTo>
                  <a:pt x="0" y="856586"/>
                </a:lnTo>
                <a:lnTo>
                  <a:pt x="0" y="0"/>
                </a:lnTo>
                <a:close/>
              </a:path>
            </a:pathLst>
          </a:custGeom>
          <a:blipFill rotWithShape="1">
            <a:blip r:embed="rId4">
              <a:alphaModFix/>
            </a:blip>
            <a:stretch>
              <a:fillRect b="0" l="0" r="0" t="0"/>
            </a:stretch>
          </a:blipFill>
          <a:ln>
            <a:noFill/>
          </a:ln>
        </p:spPr>
      </p:sp>
      <p:sp>
        <p:nvSpPr>
          <p:cNvPr id="86" name="Google Shape;86;p1"/>
          <p:cNvSpPr/>
          <p:nvPr/>
        </p:nvSpPr>
        <p:spPr>
          <a:xfrm>
            <a:off x="15858333" y="127153"/>
            <a:ext cx="2265623" cy="1192284"/>
          </a:xfrm>
          <a:custGeom>
            <a:rect b="b" l="l" r="r" t="t"/>
            <a:pathLst>
              <a:path extrusionOk="0" h="1192284" w="2265623">
                <a:moveTo>
                  <a:pt x="0" y="0"/>
                </a:moveTo>
                <a:lnTo>
                  <a:pt x="2265624" y="0"/>
                </a:lnTo>
                <a:lnTo>
                  <a:pt x="2265624" y="1192285"/>
                </a:lnTo>
                <a:lnTo>
                  <a:pt x="0" y="1192285"/>
                </a:lnTo>
                <a:lnTo>
                  <a:pt x="0" y="0"/>
                </a:lnTo>
                <a:close/>
              </a:path>
            </a:pathLst>
          </a:custGeom>
          <a:blipFill rotWithShape="1">
            <a:blip r:embed="rId5">
              <a:alphaModFix/>
            </a:blip>
            <a:stretch>
              <a:fillRect b="0" l="0" r="0" t="0"/>
            </a:stretch>
          </a:blipFill>
          <a:ln>
            <a:noFill/>
          </a:ln>
        </p:spPr>
      </p:sp>
      <p:sp>
        <p:nvSpPr>
          <p:cNvPr id="87" name="Google Shape;87;p1"/>
          <p:cNvSpPr/>
          <p:nvPr/>
        </p:nvSpPr>
        <p:spPr>
          <a:xfrm>
            <a:off x="5554493" y="1468293"/>
            <a:ext cx="7178963" cy="7178963"/>
          </a:xfrm>
          <a:custGeom>
            <a:rect b="b" l="l" r="r" t="t"/>
            <a:pathLst>
              <a:path extrusionOk="0" h="7178963" w="7178963">
                <a:moveTo>
                  <a:pt x="0" y="0"/>
                </a:moveTo>
                <a:lnTo>
                  <a:pt x="7178964" y="0"/>
                </a:lnTo>
                <a:lnTo>
                  <a:pt x="7178964" y="7178964"/>
                </a:lnTo>
                <a:lnTo>
                  <a:pt x="0" y="7178964"/>
                </a:lnTo>
                <a:lnTo>
                  <a:pt x="0" y="0"/>
                </a:lnTo>
                <a:close/>
              </a:path>
            </a:pathLst>
          </a:custGeom>
          <a:blipFill rotWithShape="1">
            <a:blip r:embed="rId6">
              <a:alphaModFix/>
            </a:blip>
            <a:stretch>
              <a:fillRect b="0" l="0" r="0" t="0"/>
            </a:stretch>
          </a:blipFill>
          <a:ln>
            <a:noFill/>
          </a:ln>
        </p:spPr>
      </p:sp>
      <p:sp>
        <p:nvSpPr>
          <p:cNvPr id="88" name="Google Shape;88;p1"/>
          <p:cNvSpPr txBox="1"/>
          <p:nvPr/>
        </p:nvSpPr>
        <p:spPr>
          <a:xfrm>
            <a:off x="6109638" y="472369"/>
            <a:ext cx="5622900" cy="746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4850" u="sng" cap="none" strike="noStrike">
                <a:solidFill>
                  <a:srgbClr val="FFFFFF"/>
                </a:solidFill>
                <a:latin typeface="Arial"/>
                <a:ea typeface="Arial"/>
                <a:cs typeface="Arial"/>
                <a:sym typeface="Arial"/>
              </a:rPr>
              <a:t>HACKED- 3.0</a:t>
            </a:r>
            <a:r>
              <a:rPr b="0" i="0" lang="en-US" sz="4850" u="none" cap="none" strike="noStrike">
                <a:solidFill>
                  <a:srgbClr val="FFFFFF"/>
                </a:solidFill>
                <a:latin typeface="Arial"/>
                <a:ea typeface="Arial"/>
                <a:cs typeface="Arial"/>
                <a:sym typeface="Arial"/>
              </a:rPr>
              <a:t> </a:t>
            </a:r>
            <a:endParaRPr/>
          </a:p>
        </p:txBody>
      </p:sp>
      <p:sp>
        <p:nvSpPr>
          <p:cNvPr id="89" name="Google Shape;89;p1"/>
          <p:cNvSpPr txBox="1"/>
          <p:nvPr/>
        </p:nvSpPr>
        <p:spPr>
          <a:xfrm>
            <a:off x="4807055" y="7477187"/>
            <a:ext cx="8673900" cy="551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580" u="sng">
                <a:solidFill>
                  <a:srgbClr val="FFFFFF"/>
                </a:solidFill>
              </a:rPr>
              <a:t>Team “MITRA” (Code: C6)</a:t>
            </a:r>
            <a:r>
              <a:rPr b="1" i="0" lang="en-US" sz="3580" u="sng" cap="none" strike="noStrike">
                <a:solidFill>
                  <a:srgbClr val="FFFFFF"/>
                </a:solidFill>
              </a:rPr>
              <a:t> </a:t>
            </a:r>
            <a:endParaRPr b="1" sz="1900" u="sng"/>
          </a:p>
        </p:txBody>
      </p:sp>
      <p:sp>
        <p:nvSpPr>
          <p:cNvPr id="90" name="Google Shape;90;p1"/>
          <p:cNvSpPr txBox="1"/>
          <p:nvPr/>
        </p:nvSpPr>
        <p:spPr>
          <a:xfrm>
            <a:off x="756002" y="1731211"/>
            <a:ext cx="16776000" cy="819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5320">
                <a:solidFill>
                  <a:srgbClr val="FFFFFF"/>
                </a:solidFill>
              </a:rPr>
              <a:t>“</a:t>
            </a:r>
            <a:r>
              <a:rPr b="1" lang="en-US" sz="5320" u="sng">
                <a:solidFill>
                  <a:srgbClr val="FFFFFF"/>
                </a:solidFill>
              </a:rPr>
              <a:t>RFID System Real-Time Simulation</a:t>
            </a:r>
            <a:r>
              <a:rPr b="1" lang="en-US" sz="5320">
                <a:solidFill>
                  <a:srgbClr val="FFFFFF"/>
                </a:solidFill>
              </a:rPr>
              <a:t>”</a:t>
            </a:r>
            <a:endParaRPr b="1" sz="2700"/>
          </a:p>
        </p:txBody>
      </p:sp>
      <p:sp>
        <p:nvSpPr>
          <p:cNvPr id="91" name="Google Shape;91;p1"/>
          <p:cNvSpPr txBox="1"/>
          <p:nvPr/>
        </p:nvSpPr>
        <p:spPr>
          <a:xfrm>
            <a:off x="6874425" y="8237800"/>
            <a:ext cx="7605300" cy="1626000"/>
          </a:xfrm>
          <a:prstGeom prst="rect">
            <a:avLst/>
          </a:prstGeom>
          <a:noFill/>
          <a:ln>
            <a:noFill/>
          </a:ln>
        </p:spPr>
        <p:txBody>
          <a:bodyPr anchorCtr="0" anchor="t" bIns="0" lIns="0" spcFirstLastPara="1" rIns="0" wrap="square" tIns="0">
            <a:spAutoFit/>
          </a:bodyPr>
          <a:lstStyle/>
          <a:p>
            <a:pPr indent="-405130" lvl="0" marL="457200" marR="0" rtl="0" algn="l">
              <a:lnSpc>
                <a:spcPct val="140000"/>
              </a:lnSpc>
              <a:spcBef>
                <a:spcPts val="0"/>
              </a:spcBef>
              <a:spcAft>
                <a:spcPts val="0"/>
              </a:spcAft>
              <a:buClr>
                <a:srgbClr val="FFFFFF"/>
              </a:buClr>
              <a:buSzPts val="2780"/>
              <a:buChar char="●"/>
            </a:pPr>
            <a:r>
              <a:rPr lang="en-US" sz="2780">
                <a:solidFill>
                  <a:srgbClr val="FFFFFF"/>
                </a:solidFill>
              </a:rPr>
              <a:t>Kunal Giri (Team Leader) </a:t>
            </a:r>
            <a:endParaRPr sz="2780">
              <a:solidFill>
                <a:srgbClr val="FFFFFF"/>
              </a:solidFill>
            </a:endParaRPr>
          </a:p>
          <a:p>
            <a:pPr indent="-405130" lvl="0" marL="457200" marR="0" rtl="0" algn="l">
              <a:lnSpc>
                <a:spcPct val="140000"/>
              </a:lnSpc>
              <a:spcBef>
                <a:spcPts val="0"/>
              </a:spcBef>
              <a:spcAft>
                <a:spcPts val="0"/>
              </a:spcAft>
              <a:buClr>
                <a:srgbClr val="FFFFFF"/>
              </a:buClr>
              <a:buSzPts val="2780"/>
              <a:buChar char="●"/>
            </a:pPr>
            <a:r>
              <a:rPr lang="en-US" sz="2780">
                <a:solidFill>
                  <a:srgbClr val="FFFFFF"/>
                </a:solidFill>
              </a:rPr>
              <a:t>K.Anji Kumar  </a:t>
            </a:r>
            <a:endParaRPr sz="2780">
              <a:solidFill>
                <a:srgbClr val="FFFFFF"/>
              </a:solidFill>
            </a:endParaRPr>
          </a:p>
          <a:p>
            <a:pPr indent="-405130" lvl="0" marL="457200" marR="0" rtl="0" algn="l">
              <a:lnSpc>
                <a:spcPct val="140000"/>
              </a:lnSpc>
              <a:spcBef>
                <a:spcPts val="0"/>
              </a:spcBef>
              <a:spcAft>
                <a:spcPts val="0"/>
              </a:spcAft>
              <a:buClr>
                <a:srgbClr val="FFFFFF"/>
              </a:buClr>
              <a:buSzPts val="2780"/>
              <a:buChar char="●"/>
            </a:pPr>
            <a:r>
              <a:rPr lang="en-US" sz="2780">
                <a:solidFill>
                  <a:srgbClr val="FFFFFF"/>
                </a:solidFill>
              </a:rPr>
              <a:t>Kanisha</a:t>
            </a:r>
            <a:endParaRPr sz="1900"/>
          </a:p>
        </p:txBody>
      </p:sp>
    </p:spTree>
  </p:cSld>
  <p:clrMapOvr>
    <a:masterClrMapping/>
  </p:clrMapOvr>
  <mc:AlternateContent>
    <mc:Choice Requires="p14">
      <p:transition spd="slow" p14:dur="1300">
        <p14:flip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p:nvPr/>
        </p:nvSpPr>
        <p:spPr>
          <a:xfrm>
            <a:off x="17259300" y="0"/>
            <a:ext cx="1028753" cy="10287495"/>
          </a:xfrm>
          <a:custGeom>
            <a:rect b="b" l="l" r="r" t="t"/>
            <a:pathLst>
              <a:path extrusionOk="0" h="1593725" w="159373">
                <a:moveTo>
                  <a:pt x="0" y="0"/>
                </a:moveTo>
                <a:lnTo>
                  <a:pt x="159373" y="0"/>
                </a:lnTo>
                <a:lnTo>
                  <a:pt x="159373" y="1593725"/>
                </a:lnTo>
                <a:lnTo>
                  <a:pt x="0" y="1593725"/>
                </a:lnTo>
                <a:close/>
              </a:path>
            </a:pathLst>
          </a:custGeom>
          <a:blipFill rotWithShape="1">
            <a:blip r:embed="rId3">
              <a:alphaModFix/>
            </a:blip>
            <a:stretch>
              <a:fillRect b="0" l="-412783" r="-987592" t="0"/>
            </a:stretch>
          </a:blipFill>
          <a:ln>
            <a:noFill/>
          </a:ln>
        </p:spPr>
      </p:sp>
      <p:sp>
        <p:nvSpPr>
          <p:cNvPr id="97" name="Google Shape;97;p2"/>
          <p:cNvSpPr txBox="1"/>
          <p:nvPr/>
        </p:nvSpPr>
        <p:spPr>
          <a:xfrm>
            <a:off x="1324125" y="259800"/>
            <a:ext cx="15021900" cy="8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u="sng">
                <a:solidFill>
                  <a:schemeClr val="dk1"/>
                </a:solidFill>
                <a:latin typeface="Times New Roman"/>
                <a:ea typeface="Times New Roman"/>
                <a:cs typeface="Times New Roman"/>
                <a:sym typeface="Times New Roman"/>
              </a:rPr>
              <a:t>Title of the Innovation</a:t>
            </a:r>
            <a:r>
              <a:rPr b="1" lang="en-US" sz="3200">
                <a:solidFill>
                  <a:schemeClr val="dk1"/>
                </a:solidFill>
                <a:latin typeface="Times New Roman"/>
                <a:ea typeface="Times New Roman"/>
                <a:cs typeface="Times New Roman"/>
                <a:sym typeface="Times New Roman"/>
              </a:rPr>
              <a:t> :-</a:t>
            </a:r>
            <a:r>
              <a:rPr lang="en-US" sz="3200">
                <a:solidFill>
                  <a:schemeClr val="dk1"/>
                </a:solidFill>
                <a:latin typeface="Times New Roman"/>
                <a:ea typeface="Times New Roman"/>
                <a:cs typeface="Times New Roman"/>
                <a:sym typeface="Times New Roman"/>
              </a:rPr>
              <a:t> Automatic RFID ( Radio Frequency Identification ) Real-Time Simulation.</a:t>
            </a:r>
            <a:endParaRPr sz="3200">
              <a:solidFill>
                <a:schemeClr val="dk1"/>
              </a:solidFill>
              <a:latin typeface="Times New Roman"/>
              <a:ea typeface="Times New Roman"/>
              <a:cs typeface="Times New Roman"/>
              <a:sym typeface="Times New Roman"/>
            </a:endParaRPr>
          </a:p>
        </p:txBody>
      </p:sp>
      <p:sp>
        <p:nvSpPr>
          <p:cNvPr id="98" name="Google Shape;98;p2"/>
          <p:cNvSpPr txBox="1"/>
          <p:nvPr/>
        </p:nvSpPr>
        <p:spPr>
          <a:xfrm>
            <a:off x="1324125" y="1564200"/>
            <a:ext cx="14058300" cy="186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sz="3200" u="sng">
                <a:solidFill>
                  <a:schemeClr val="dk1"/>
                </a:solidFill>
                <a:latin typeface="Times New Roman"/>
                <a:ea typeface="Times New Roman"/>
                <a:cs typeface="Times New Roman"/>
                <a:sym typeface="Times New Roman"/>
              </a:rPr>
              <a:t>Origin of the Idea</a:t>
            </a:r>
            <a:r>
              <a:rPr b="1" lang="en-US" sz="3200">
                <a:solidFill>
                  <a:schemeClr val="dk1"/>
                </a:solidFill>
                <a:latin typeface="Times New Roman"/>
                <a:ea typeface="Times New Roman"/>
                <a:cs typeface="Times New Roman"/>
                <a:sym typeface="Times New Roman"/>
              </a:rPr>
              <a:t> :- </a:t>
            </a:r>
            <a:r>
              <a:rPr lang="en-US" sz="3200">
                <a:solidFill>
                  <a:schemeClr val="dk1"/>
                </a:solidFill>
                <a:latin typeface="Times New Roman"/>
                <a:ea typeface="Times New Roman"/>
                <a:cs typeface="Times New Roman"/>
                <a:sym typeface="Times New Roman"/>
              </a:rPr>
              <a:t>This idea of creating a RFID </a:t>
            </a:r>
            <a:r>
              <a:rPr lang="en-US" sz="3200">
                <a:solidFill>
                  <a:schemeClr val="dk1"/>
                </a:solidFill>
                <a:latin typeface="Times New Roman"/>
                <a:ea typeface="Times New Roman"/>
                <a:cs typeface="Times New Roman"/>
                <a:sym typeface="Times New Roman"/>
              </a:rPr>
              <a:t>system</a:t>
            </a:r>
            <a:r>
              <a:rPr lang="en-US" sz="3200">
                <a:solidFill>
                  <a:schemeClr val="dk1"/>
                </a:solidFill>
                <a:latin typeface="Times New Roman"/>
                <a:ea typeface="Times New Roman"/>
                <a:cs typeface="Times New Roman"/>
                <a:sym typeface="Times New Roman"/>
              </a:rPr>
              <a:t> came from an incident happened in our university, </a:t>
            </a:r>
            <a:r>
              <a:rPr b="1" lang="en-US" sz="3200">
                <a:solidFill>
                  <a:schemeClr val="dk1"/>
                </a:solidFill>
                <a:latin typeface="Times New Roman"/>
                <a:ea typeface="Times New Roman"/>
                <a:cs typeface="Times New Roman"/>
                <a:sym typeface="Times New Roman"/>
              </a:rPr>
              <a:t>Central University of Haryana</a:t>
            </a:r>
            <a:r>
              <a:rPr lang="en-US" sz="3200">
                <a:solidFill>
                  <a:schemeClr val="dk1"/>
                </a:solidFill>
                <a:latin typeface="Times New Roman"/>
                <a:ea typeface="Times New Roman"/>
                <a:cs typeface="Times New Roman"/>
                <a:sym typeface="Times New Roman"/>
              </a:rPr>
              <a:t> where some havoc was caused </a:t>
            </a:r>
            <a:r>
              <a:rPr lang="en-US" sz="3200">
                <a:solidFill>
                  <a:schemeClr val="dk1"/>
                </a:solidFill>
                <a:latin typeface="Times New Roman"/>
                <a:ea typeface="Times New Roman"/>
                <a:cs typeface="Times New Roman"/>
                <a:sym typeface="Times New Roman"/>
              </a:rPr>
              <a:t>because</a:t>
            </a:r>
            <a:r>
              <a:rPr lang="en-US" sz="3200">
                <a:solidFill>
                  <a:schemeClr val="dk1"/>
                </a:solidFill>
                <a:latin typeface="Times New Roman"/>
                <a:ea typeface="Times New Roman"/>
                <a:cs typeface="Times New Roman"/>
                <a:sym typeface="Times New Roman"/>
              </a:rPr>
              <a:t> of some unauthorized vehicles entering in the university premises. So, because of that, many vehicles got prohibited from entering in the campus and the security guards have to manually check all the details. </a:t>
            </a:r>
            <a:endParaRPr sz="3200">
              <a:solidFill>
                <a:schemeClr val="dk1"/>
              </a:solidFill>
              <a:latin typeface="Times New Roman"/>
              <a:ea typeface="Times New Roman"/>
              <a:cs typeface="Times New Roman"/>
              <a:sym typeface="Times New Roman"/>
            </a:endParaRPr>
          </a:p>
        </p:txBody>
      </p:sp>
      <p:pic>
        <p:nvPicPr>
          <p:cNvPr id="99" name="Google Shape;99;p2"/>
          <p:cNvPicPr preferRelativeResize="0"/>
          <p:nvPr/>
        </p:nvPicPr>
        <p:blipFill>
          <a:blip r:embed="rId4">
            <a:alphaModFix/>
          </a:blip>
          <a:stretch>
            <a:fillRect/>
          </a:stretch>
        </p:blipFill>
        <p:spPr>
          <a:xfrm>
            <a:off x="1514225" y="4366225"/>
            <a:ext cx="3769649" cy="5489172"/>
          </a:xfrm>
          <a:prstGeom prst="rect">
            <a:avLst/>
          </a:prstGeom>
          <a:noFill/>
          <a:ln>
            <a:noFill/>
          </a:ln>
        </p:spPr>
      </p:pic>
      <p:sp>
        <p:nvSpPr>
          <p:cNvPr id="100" name="Google Shape;100;p2"/>
          <p:cNvSpPr txBox="1"/>
          <p:nvPr/>
        </p:nvSpPr>
        <p:spPr>
          <a:xfrm>
            <a:off x="5891450" y="4366225"/>
            <a:ext cx="10224000" cy="1403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3200">
                <a:solidFill>
                  <a:schemeClr val="dk1"/>
                </a:solidFill>
                <a:latin typeface="Times New Roman"/>
                <a:ea typeface="Times New Roman"/>
                <a:cs typeface="Times New Roman"/>
                <a:sym typeface="Times New Roman"/>
              </a:rPr>
              <a:t>So, identifying this as a potential project idea we decided to convert this entire process of detecting, processing the check and then the result ( Access Granted/Denied ) completely automatically.</a:t>
            </a:r>
            <a:endParaRPr sz="3200">
              <a:solidFill>
                <a:schemeClr val="dk1"/>
              </a:solidFill>
              <a:latin typeface="Times New Roman"/>
              <a:ea typeface="Times New Roman"/>
              <a:cs typeface="Times New Roman"/>
              <a:sym typeface="Times New Roman"/>
            </a:endParaRPr>
          </a:p>
        </p:txBody>
      </p:sp>
      <p:pic>
        <p:nvPicPr>
          <p:cNvPr id="101" name="Google Shape;101;p2"/>
          <p:cNvPicPr preferRelativeResize="0"/>
          <p:nvPr/>
        </p:nvPicPr>
        <p:blipFill>
          <a:blip r:embed="rId5">
            <a:alphaModFix/>
          </a:blip>
          <a:stretch>
            <a:fillRect/>
          </a:stretch>
        </p:blipFill>
        <p:spPr>
          <a:xfrm>
            <a:off x="6640025" y="6707150"/>
            <a:ext cx="8936346" cy="2975875"/>
          </a:xfrm>
          <a:prstGeom prst="rect">
            <a:avLst/>
          </a:prstGeom>
          <a:noFill/>
          <a:ln>
            <a:noFill/>
          </a:ln>
        </p:spPr>
      </p:pic>
    </p:spTree>
  </p:cSld>
  <p:clrMapOvr>
    <a:masterClrMapping/>
  </p:clrMapOvr>
  <mc:AlternateContent>
    <mc:Choice Requires="p14">
      <p:transition spd="slow" p14:dur="1300">
        <p14:flip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p:nvPr/>
        </p:nvSpPr>
        <p:spPr>
          <a:xfrm>
            <a:off x="17259300" y="0"/>
            <a:ext cx="1028700" cy="10287000"/>
          </a:xfrm>
          <a:custGeom>
            <a:rect b="b" l="l" r="r" t="t"/>
            <a:pathLst>
              <a:path extrusionOk="0" h="1593725" w="159373">
                <a:moveTo>
                  <a:pt x="0" y="0"/>
                </a:moveTo>
                <a:lnTo>
                  <a:pt x="159373" y="0"/>
                </a:lnTo>
                <a:lnTo>
                  <a:pt x="159373" y="1593725"/>
                </a:lnTo>
                <a:lnTo>
                  <a:pt x="0" y="1593725"/>
                </a:lnTo>
                <a:close/>
              </a:path>
            </a:pathLst>
          </a:custGeom>
          <a:blipFill rotWithShape="1">
            <a:blip r:embed="rId3">
              <a:alphaModFix/>
            </a:blip>
            <a:stretch>
              <a:fillRect b="0" l="-412860" r="-987740" t="0"/>
            </a:stretch>
          </a:blipFill>
          <a:ln>
            <a:noFill/>
          </a:ln>
        </p:spPr>
      </p:sp>
      <p:sp>
        <p:nvSpPr>
          <p:cNvPr id="107" name="Google Shape;107;p3"/>
          <p:cNvSpPr txBox="1"/>
          <p:nvPr/>
        </p:nvSpPr>
        <p:spPr>
          <a:xfrm>
            <a:off x="4041340" y="660083"/>
            <a:ext cx="8569800" cy="6156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4000" u="none" cap="none" strike="noStrike">
                <a:solidFill>
                  <a:srgbClr val="000000"/>
                </a:solidFill>
                <a:latin typeface="Arial"/>
                <a:ea typeface="Arial"/>
                <a:cs typeface="Arial"/>
                <a:sym typeface="Arial"/>
              </a:rPr>
              <a:t> </a:t>
            </a:r>
            <a:endParaRPr/>
          </a:p>
        </p:txBody>
      </p:sp>
      <p:sp>
        <p:nvSpPr>
          <p:cNvPr id="108" name="Google Shape;108;p3"/>
          <p:cNvSpPr txBox="1"/>
          <p:nvPr/>
        </p:nvSpPr>
        <p:spPr>
          <a:xfrm>
            <a:off x="2308067" y="2680139"/>
            <a:ext cx="6451800" cy="7005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t/>
            </a:r>
            <a:endParaRPr/>
          </a:p>
          <a:p>
            <a:pPr indent="0" lvl="0" marL="0" marR="0" rtl="0" algn="just">
              <a:lnSpc>
                <a:spcPct val="140000"/>
              </a:lnSpc>
              <a:spcBef>
                <a:spcPts val="0"/>
              </a:spcBef>
              <a:spcAft>
                <a:spcPts val="0"/>
              </a:spcAft>
              <a:buNone/>
            </a:pPr>
            <a:r>
              <a:t/>
            </a:r>
            <a:endParaRPr b="0" i="0" sz="2590" u="none" cap="none" strike="noStrike">
              <a:solidFill>
                <a:srgbClr val="000000"/>
              </a:solidFill>
              <a:latin typeface="Poppins"/>
              <a:ea typeface="Poppins"/>
              <a:cs typeface="Poppins"/>
              <a:sym typeface="Poppins"/>
            </a:endParaRPr>
          </a:p>
        </p:txBody>
      </p:sp>
      <p:sp>
        <p:nvSpPr>
          <p:cNvPr id="109" name="Google Shape;109;p3"/>
          <p:cNvSpPr txBox="1"/>
          <p:nvPr/>
        </p:nvSpPr>
        <p:spPr>
          <a:xfrm>
            <a:off x="884125" y="595000"/>
            <a:ext cx="15357300" cy="817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sz="3200" u="sng">
                <a:solidFill>
                  <a:schemeClr val="dk1"/>
                </a:solidFill>
                <a:latin typeface="Calibri"/>
                <a:ea typeface="Calibri"/>
                <a:cs typeface="Calibri"/>
                <a:sym typeface="Calibri"/>
              </a:rPr>
              <a:t>Problem Statement</a:t>
            </a:r>
            <a:r>
              <a:rPr b="1" lang="en-US" sz="32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 Automating the University’s Entry/Exit Security System and increasing the effectiveness of the system.</a:t>
            </a:r>
            <a:endParaRPr sz="3200">
              <a:solidFill>
                <a:schemeClr val="dk1"/>
              </a:solidFill>
              <a:latin typeface="Calibri"/>
              <a:ea typeface="Calibri"/>
              <a:cs typeface="Calibri"/>
              <a:sym typeface="Calibri"/>
            </a:endParaRPr>
          </a:p>
        </p:txBody>
      </p:sp>
      <p:sp>
        <p:nvSpPr>
          <p:cNvPr id="110" name="Google Shape;110;p3"/>
          <p:cNvSpPr txBox="1"/>
          <p:nvPr/>
        </p:nvSpPr>
        <p:spPr>
          <a:xfrm>
            <a:off x="1051750" y="1768250"/>
            <a:ext cx="15357300" cy="7437600"/>
          </a:xfrm>
          <a:prstGeom prst="rect">
            <a:avLst/>
          </a:prstGeom>
          <a:noFill/>
          <a:ln>
            <a:noFill/>
          </a:ln>
        </p:spPr>
        <p:txBody>
          <a:bodyPr anchorCtr="0" anchor="t" bIns="91425" lIns="91425" spcFirstLastPara="1" rIns="91425" wrap="square" tIns="91425">
            <a:noAutofit/>
          </a:bodyPr>
          <a:lstStyle/>
          <a:p>
            <a:pPr indent="-431800" lvl="0" marL="457200" rtl="0" algn="just">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We will be installing the Stick Barricade along with our main gate and will install RFID Interface System, by which every vehicle in the </a:t>
            </a:r>
            <a:r>
              <a:rPr lang="en-US" sz="3200">
                <a:solidFill>
                  <a:schemeClr val="dk1"/>
                </a:solidFill>
                <a:latin typeface="Calibri"/>
                <a:ea typeface="Calibri"/>
                <a:cs typeface="Calibri"/>
                <a:sym typeface="Calibri"/>
              </a:rPr>
              <a:t>university</a:t>
            </a:r>
            <a:r>
              <a:rPr lang="en-US" sz="3200">
                <a:solidFill>
                  <a:schemeClr val="dk1"/>
                </a:solidFill>
                <a:latin typeface="Calibri"/>
                <a:ea typeface="Calibri"/>
                <a:cs typeface="Calibri"/>
                <a:sym typeface="Calibri"/>
              </a:rPr>
              <a:t> will be issued a card which will be having a radio frequency signal or even a QR or just an encoded text in the form of some </a:t>
            </a:r>
            <a:r>
              <a:rPr lang="en-US" sz="3200">
                <a:solidFill>
                  <a:schemeClr val="dk1"/>
                </a:solidFill>
                <a:latin typeface="Calibri"/>
                <a:ea typeface="Calibri"/>
                <a:cs typeface="Calibri"/>
                <a:sym typeface="Calibri"/>
              </a:rPr>
              <a:t>scannable</a:t>
            </a:r>
            <a:r>
              <a:rPr lang="en-US" sz="3200">
                <a:solidFill>
                  <a:schemeClr val="dk1"/>
                </a:solidFill>
                <a:latin typeface="Calibri"/>
                <a:ea typeface="Calibri"/>
                <a:cs typeface="Calibri"/>
                <a:sym typeface="Calibri"/>
              </a:rPr>
              <a:t> format.</a:t>
            </a:r>
            <a:endParaRPr sz="3200">
              <a:solidFill>
                <a:schemeClr val="dk1"/>
              </a:solidFill>
              <a:latin typeface="Calibri"/>
              <a:ea typeface="Calibri"/>
              <a:cs typeface="Calibri"/>
              <a:sym typeface="Calibri"/>
            </a:endParaRPr>
          </a:p>
          <a:p>
            <a:pPr indent="-431800" lvl="0" marL="457200" rtl="0" algn="just">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The car will be entering the premises from the main gate where the scanner device will be scanning the unique I’d (in any format) on the card provided.</a:t>
            </a:r>
            <a:endParaRPr sz="3200">
              <a:solidFill>
                <a:schemeClr val="dk1"/>
              </a:solidFill>
              <a:latin typeface="Calibri"/>
              <a:ea typeface="Calibri"/>
              <a:cs typeface="Calibri"/>
              <a:sym typeface="Calibri"/>
            </a:endParaRPr>
          </a:p>
          <a:p>
            <a:pPr indent="-431800" lvl="0" marL="457200" rtl="0" algn="just">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Secondly, as soon as the card is scanned the whole data of the </a:t>
            </a:r>
            <a:r>
              <a:rPr lang="en-US" sz="3200">
                <a:solidFill>
                  <a:schemeClr val="dk1"/>
                </a:solidFill>
                <a:latin typeface="Calibri"/>
                <a:ea typeface="Calibri"/>
                <a:cs typeface="Calibri"/>
                <a:sym typeface="Calibri"/>
              </a:rPr>
              <a:t>vehicle</a:t>
            </a:r>
            <a:r>
              <a:rPr lang="en-US" sz="3200">
                <a:solidFill>
                  <a:schemeClr val="dk1"/>
                </a:solidFill>
                <a:latin typeface="Calibri"/>
                <a:ea typeface="Calibri"/>
                <a:cs typeface="Calibri"/>
                <a:sym typeface="Calibri"/>
              </a:rPr>
              <a:t> along with the driver will be displayed on a monitor attached kin security room.</a:t>
            </a:r>
            <a:endParaRPr sz="3200">
              <a:solidFill>
                <a:schemeClr val="dk1"/>
              </a:solidFill>
              <a:latin typeface="Calibri"/>
              <a:ea typeface="Calibri"/>
              <a:cs typeface="Calibri"/>
              <a:sym typeface="Calibri"/>
            </a:endParaRPr>
          </a:p>
          <a:p>
            <a:pPr indent="-431800" lvl="0" marL="457200" rtl="0" algn="just">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Every detail including any prohibition on vehicle or person will be shown along with the basic details of person along with the entering time stamps.</a:t>
            </a:r>
            <a:endParaRPr sz="3200">
              <a:solidFill>
                <a:schemeClr val="dk1"/>
              </a:solidFill>
              <a:latin typeface="Calibri"/>
              <a:ea typeface="Calibri"/>
              <a:cs typeface="Calibri"/>
              <a:sym typeface="Calibri"/>
            </a:endParaRPr>
          </a:p>
        </p:txBody>
      </p:sp>
      <p:pic>
        <p:nvPicPr>
          <p:cNvPr id="111" name="Google Shape;111;p3"/>
          <p:cNvPicPr preferRelativeResize="0"/>
          <p:nvPr/>
        </p:nvPicPr>
        <p:blipFill>
          <a:blip r:embed="rId4">
            <a:alphaModFix/>
          </a:blip>
          <a:stretch>
            <a:fillRect/>
          </a:stretch>
        </p:blipFill>
        <p:spPr>
          <a:xfrm>
            <a:off x="2444275" y="7088625"/>
            <a:ext cx="6315601" cy="2946951"/>
          </a:xfrm>
          <a:prstGeom prst="rect">
            <a:avLst/>
          </a:prstGeom>
          <a:noFill/>
          <a:ln>
            <a:noFill/>
          </a:ln>
        </p:spPr>
      </p:pic>
      <p:pic>
        <p:nvPicPr>
          <p:cNvPr id="112" name="Google Shape;112;p3"/>
          <p:cNvPicPr preferRelativeResize="0"/>
          <p:nvPr/>
        </p:nvPicPr>
        <p:blipFill>
          <a:blip r:embed="rId5">
            <a:alphaModFix/>
          </a:blip>
          <a:stretch>
            <a:fillRect/>
          </a:stretch>
        </p:blipFill>
        <p:spPr>
          <a:xfrm>
            <a:off x="10144525" y="6811350"/>
            <a:ext cx="5093638" cy="3452826"/>
          </a:xfrm>
          <a:prstGeom prst="rect">
            <a:avLst/>
          </a:prstGeom>
          <a:noFill/>
          <a:ln>
            <a:noFill/>
          </a:ln>
        </p:spPr>
      </p:pic>
    </p:spTree>
  </p:cSld>
  <p:clrMapOvr>
    <a:masterClrMapping/>
  </p:clrMapOvr>
  <mc:AlternateContent>
    <mc:Choice Requires="p14">
      <p:transition spd="slow" p14:dur="1300">
        <p14:flip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
          <p:cNvSpPr/>
          <p:nvPr/>
        </p:nvSpPr>
        <p:spPr>
          <a:xfrm>
            <a:off x="17259300" y="0"/>
            <a:ext cx="1028700" cy="10287000"/>
          </a:xfrm>
          <a:custGeom>
            <a:rect b="b" l="l" r="r" t="t"/>
            <a:pathLst>
              <a:path extrusionOk="0" h="1593725" w="159373">
                <a:moveTo>
                  <a:pt x="0" y="0"/>
                </a:moveTo>
                <a:lnTo>
                  <a:pt x="159373" y="0"/>
                </a:lnTo>
                <a:lnTo>
                  <a:pt x="159373" y="1593725"/>
                </a:lnTo>
                <a:lnTo>
                  <a:pt x="0" y="1593725"/>
                </a:lnTo>
                <a:close/>
              </a:path>
            </a:pathLst>
          </a:custGeom>
          <a:blipFill rotWithShape="1">
            <a:blip r:embed="rId3">
              <a:alphaModFix/>
            </a:blip>
            <a:stretch>
              <a:fillRect b="0" l="-412860" r="-987740" t="0"/>
            </a:stretch>
          </a:blipFill>
          <a:ln>
            <a:noFill/>
          </a:ln>
        </p:spPr>
      </p:sp>
      <p:sp>
        <p:nvSpPr>
          <p:cNvPr id="118" name="Google Shape;118;p4"/>
          <p:cNvSpPr txBox="1"/>
          <p:nvPr/>
        </p:nvSpPr>
        <p:spPr>
          <a:xfrm>
            <a:off x="4859109" y="631825"/>
            <a:ext cx="8569800" cy="2154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t/>
            </a:r>
            <a:endParaRPr/>
          </a:p>
        </p:txBody>
      </p:sp>
      <p:sp>
        <p:nvSpPr>
          <p:cNvPr id="119" name="Google Shape;119;p4"/>
          <p:cNvSpPr txBox="1"/>
          <p:nvPr/>
        </p:nvSpPr>
        <p:spPr>
          <a:xfrm>
            <a:off x="2308067" y="2680139"/>
            <a:ext cx="6451800" cy="7005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t/>
            </a:r>
            <a:endParaRPr/>
          </a:p>
          <a:p>
            <a:pPr indent="0" lvl="0" marL="0" marR="0" rtl="0" algn="just">
              <a:lnSpc>
                <a:spcPct val="140000"/>
              </a:lnSpc>
              <a:spcBef>
                <a:spcPts val="0"/>
              </a:spcBef>
              <a:spcAft>
                <a:spcPts val="0"/>
              </a:spcAft>
              <a:buNone/>
            </a:pPr>
            <a:r>
              <a:t/>
            </a:r>
            <a:endParaRPr b="0" i="0" sz="2590" u="none" cap="none" strike="noStrike">
              <a:solidFill>
                <a:srgbClr val="000000"/>
              </a:solidFill>
              <a:latin typeface="Poppins"/>
              <a:ea typeface="Poppins"/>
              <a:cs typeface="Poppins"/>
              <a:sym typeface="Poppins"/>
            </a:endParaRPr>
          </a:p>
        </p:txBody>
      </p:sp>
      <p:sp>
        <p:nvSpPr>
          <p:cNvPr id="120" name="Google Shape;120;p4"/>
          <p:cNvSpPr txBox="1"/>
          <p:nvPr/>
        </p:nvSpPr>
        <p:spPr>
          <a:xfrm>
            <a:off x="569875" y="322650"/>
            <a:ext cx="15901800" cy="1676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sz="3200" u="sng">
                <a:solidFill>
                  <a:schemeClr val="dk1"/>
                </a:solidFill>
                <a:latin typeface="Calibri"/>
                <a:ea typeface="Calibri"/>
                <a:cs typeface="Calibri"/>
                <a:sym typeface="Calibri"/>
              </a:rPr>
              <a:t>Limitations of Existing Projects</a:t>
            </a:r>
            <a:r>
              <a:rPr b="1" lang="en-US" sz="3200">
                <a:solidFill>
                  <a:schemeClr val="dk1"/>
                </a:solidFill>
                <a:latin typeface="Calibri"/>
                <a:ea typeface="Calibri"/>
                <a:cs typeface="Calibri"/>
                <a:sym typeface="Calibri"/>
              </a:rPr>
              <a:t> :- </a:t>
            </a:r>
            <a:endParaRPr b="1" sz="3200">
              <a:solidFill>
                <a:schemeClr val="dk1"/>
              </a:solidFill>
              <a:latin typeface="Calibri"/>
              <a:ea typeface="Calibri"/>
              <a:cs typeface="Calibri"/>
              <a:sym typeface="Calibri"/>
            </a:endParaRPr>
          </a:p>
          <a:p>
            <a:pPr indent="-431800" lvl="0" marL="457200" rtl="0" algn="just">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Existing method of </a:t>
            </a:r>
            <a:r>
              <a:rPr lang="en-US" sz="3200">
                <a:solidFill>
                  <a:schemeClr val="dk1"/>
                </a:solidFill>
                <a:latin typeface="Calibri"/>
                <a:ea typeface="Calibri"/>
                <a:cs typeface="Calibri"/>
                <a:sym typeface="Calibri"/>
              </a:rPr>
              <a:t>storing records are very poor in efficiency and effectiveness.</a:t>
            </a:r>
            <a:endParaRPr sz="3200">
              <a:solidFill>
                <a:schemeClr val="dk1"/>
              </a:solidFill>
              <a:latin typeface="Calibri"/>
              <a:ea typeface="Calibri"/>
              <a:cs typeface="Calibri"/>
              <a:sym typeface="Calibri"/>
            </a:endParaRPr>
          </a:p>
          <a:p>
            <a:pPr indent="-431800" lvl="0" marL="457200" rtl="0" algn="just">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A lot of manual/human involvements are present in available version.</a:t>
            </a:r>
            <a:endParaRPr sz="3200">
              <a:solidFill>
                <a:schemeClr val="dk1"/>
              </a:solidFill>
              <a:latin typeface="Calibri"/>
              <a:ea typeface="Calibri"/>
              <a:cs typeface="Calibri"/>
              <a:sym typeface="Calibri"/>
            </a:endParaRPr>
          </a:p>
          <a:p>
            <a:pPr indent="-431800" lvl="0" marL="457200" rtl="0" algn="just">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Extracting individual or specific data is very complex.</a:t>
            </a:r>
            <a:endParaRPr sz="3200">
              <a:solidFill>
                <a:schemeClr val="dk1"/>
              </a:solidFill>
              <a:latin typeface="Calibri"/>
              <a:ea typeface="Calibri"/>
              <a:cs typeface="Calibri"/>
              <a:sym typeface="Calibri"/>
            </a:endParaRPr>
          </a:p>
          <a:p>
            <a:pPr indent="-431800" lvl="0" marL="457200" rtl="0" algn="just">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In most areas, the Stick Barricades is not connected with the automated system and needs to be opened/closed manually. </a:t>
            </a:r>
            <a:endParaRPr sz="3200">
              <a:solidFill>
                <a:schemeClr val="dk1"/>
              </a:solidFill>
              <a:latin typeface="Calibri"/>
              <a:ea typeface="Calibri"/>
              <a:cs typeface="Calibri"/>
              <a:sym typeface="Calibri"/>
            </a:endParaRPr>
          </a:p>
          <a:p>
            <a:pPr indent="-431800" lvl="0" marL="457200" rtl="0" algn="just">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Notification feature is either not present or is very slow, eventually leading to thefts or mishappenings.</a:t>
            </a:r>
            <a:endParaRPr sz="3200">
              <a:solidFill>
                <a:schemeClr val="dk1"/>
              </a:solidFill>
              <a:latin typeface="Calibri"/>
              <a:ea typeface="Calibri"/>
              <a:cs typeface="Calibri"/>
              <a:sym typeface="Calibri"/>
            </a:endParaRPr>
          </a:p>
        </p:txBody>
      </p:sp>
      <p:sp>
        <p:nvSpPr>
          <p:cNvPr id="121" name="Google Shape;121;p4"/>
          <p:cNvSpPr txBox="1"/>
          <p:nvPr/>
        </p:nvSpPr>
        <p:spPr>
          <a:xfrm>
            <a:off x="569875" y="4429075"/>
            <a:ext cx="15252300" cy="858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sz="3200" u="sng">
                <a:solidFill>
                  <a:schemeClr val="dk1"/>
                </a:solidFill>
                <a:latin typeface="Calibri"/>
                <a:ea typeface="Calibri"/>
                <a:cs typeface="Calibri"/>
                <a:sym typeface="Calibri"/>
              </a:rPr>
              <a:t>Benefits of Team MITRA’s model</a:t>
            </a:r>
            <a:r>
              <a:rPr b="1" lang="en-US" sz="3200">
                <a:solidFill>
                  <a:schemeClr val="dk1"/>
                </a:solidFill>
                <a:latin typeface="Calibri"/>
                <a:ea typeface="Calibri"/>
                <a:cs typeface="Calibri"/>
                <a:sym typeface="Calibri"/>
              </a:rPr>
              <a:t> :-</a:t>
            </a:r>
            <a:endParaRPr b="1" sz="3200">
              <a:solidFill>
                <a:schemeClr val="dk1"/>
              </a:solidFill>
              <a:latin typeface="Calibri"/>
              <a:ea typeface="Calibri"/>
              <a:cs typeface="Calibri"/>
              <a:sym typeface="Calibri"/>
            </a:endParaRPr>
          </a:p>
          <a:p>
            <a:pPr indent="-431800" lvl="0" marL="457200" rtl="0" algn="just">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The way of Data Storing, Processing and Fetching is very much more accurate and </a:t>
            </a:r>
            <a:r>
              <a:rPr lang="en-US" sz="3200">
                <a:solidFill>
                  <a:schemeClr val="dk1"/>
                </a:solidFill>
                <a:latin typeface="Calibri"/>
                <a:ea typeface="Calibri"/>
                <a:cs typeface="Calibri"/>
                <a:sym typeface="Calibri"/>
              </a:rPr>
              <a:t>efficient</a:t>
            </a:r>
            <a:r>
              <a:rPr lang="en-US" sz="3200">
                <a:solidFill>
                  <a:schemeClr val="dk1"/>
                </a:solidFill>
                <a:latin typeface="Calibri"/>
                <a:ea typeface="Calibri"/>
                <a:cs typeface="Calibri"/>
                <a:sym typeface="Calibri"/>
              </a:rPr>
              <a:t> than today’s used methods.</a:t>
            </a:r>
            <a:endParaRPr sz="3200">
              <a:solidFill>
                <a:schemeClr val="dk1"/>
              </a:solidFill>
              <a:latin typeface="Calibri"/>
              <a:ea typeface="Calibri"/>
              <a:cs typeface="Calibri"/>
              <a:sym typeface="Calibri"/>
            </a:endParaRPr>
          </a:p>
          <a:p>
            <a:pPr indent="-431800" lvl="0" marL="457200" rtl="0" algn="just">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Fully Automatic</a:t>
            </a:r>
            <a:r>
              <a:rPr lang="en-US" sz="3200">
                <a:solidFill>
                  <a:schemeClr val="dk1"/>
                </a:solidFill>
                <a:latin typeface="Calibri"/>
                <a:ea typeface="Calibri"/>
                <a:cs typeface="Calibri"/>
                <a:sym typeface="Calibri"/>
              </a:rPr>
              <a:t>, almost </a:t>
            </a:r>
            <a:r>
              <a:rPr lang="en-US" sz="3200">
                <a:solidFill>
                  <a:schemeClr val="dk1"/>
                </a:solidFill>
                <a:latin typeface="Calibri"/>
                <a:ea typeface="Calibri"/>
                <a:cs typeface="Calibri"/>
                <a:sym typeface="Calibri"/>
              </a:rPr>
              <a:t>negligible</a:t>
            </a:r>
            <a:r>
              <a:rPr lang="en-US" sz="3200">
                <a:solidFill>
                  <a:schemeClr val="dk1"/>
                </a:solidFill>
                <a:latin typeface="Calibri"/>
                <a:ea typeface="Calibri"/>
                <a:cs typeface="Calibri"/>
                <a:sym typeface="Calibri"/>
              </a:rPr>
              <a:t> human intervention.</a:t>
            </a:r>
            <a:endParaRPr sz="3200">
              <a:solidFill>
                <a:schemeClr val="dk1"/>
              </a:solidFill>
              <a:latin typeface="Calibri"/>
              <a:ea typeface="Calibri"/>
              <a:cs typeface="Calibri"/>
              <a:sym typeface="Calibri"/>
            </a:endParaRPr>
          </a:p>
          <a:p>
            <a:pPr indent="-431800" lvl="0" marL="457200" rtl="0" algn="just">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Our model gives you a </a:t>
            </a:r>
            <a:r>
              <a:rPr b="1" lang="en-US" sz="3200">
                <a:solidFill>
                  <a:schemeClr val="dk1"/>
                </a:solidFill>
                <a:latin typeface="Calibri"/>
                <a:ea typeface="Calibri"/>
                <a:cs typeface="Calibri"/>
                <a:sym typeface="Calibri"/>
              </a:rPr>
              <a:t>notification via SMS</a:t>
            </a:r>
            <a:r>
              <a:rPr lang="en-US" sz="3200">
                <a:solidFill>
                  <a:schemeClr val="dk1"/>
                </a:solidFill>
                <a:latin typeface="Calibri"/>
                <a:ea typeface="Calibri"/>
                <a:cs typeface="Calibri"/>
                <a:sym typeface="Calibri"/>
              </a:rPr>
              <a:t> whenever your </a:t>
            </a:r>
            <a:r>
              <a:rPr lang="en-US" sz="3200">
                <a:solidFill>
                  <a:schemeClr val="dk1"/>
                </a:solidFill>
                <a:latin typeface="Calibri"/>
                <a:ea typeface="Calibri"/>
                <a:cs typeface="Calibri"/>
                <a:sym typeface="Calibri"/>
              </a:rPr>
              <a:t>vehicle</a:t>
            </a:r>
            <a:r>
              <a:rPr lang="en-US" sz="3200">
                <a:solidFill>
                  <a:schemeClr val="dk1"/>
                </a:solidFill>
                <a:latin typeface="Calibri"/>
                <a:ea typeface="Calibri"/>
                <a:cs typeface="Calibri"/>
                <a:sym typeface="Calibri"/>
              </a:rPr>
              <a:t> is checked out/in, within 5 secs, so that you have a clear idea of who is using your stuffs and for what.</a:t>
            </a:r>
            <a:endParaRPr sz="3200">
              <a:solidFill>
                <a:schemeClr val="dk1"/>
              </a:solidFill>
              <a:latin typeface="Calibri"/>
              <a:ea typeface="Calibri"/>
              <a:cs typeface="Calibri"/>
              <a:sym typeface="Calibri"/>
            </a:endParaRPr>
          </a:p>
          <a:p>
            <a:pPr indent="-431800" lvl="0" marL="457200" rtl="0" algn="just">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This system (RFID Card System) can easily be made the part of university’s culture, so that the issues caused because of the lack of this </a:t>
            </a:r>
            <a:r>
              <a:rPr lang="en-US" sz="3200">
                <a:solidFill>
                  <a:schemeClr val="dk1"/>
                </a:solidFill>
                <a:latin typeface="Calibri"/>
                <a:ea typeface="Calibri"/>
                <a:cs typeface="Calibri"/>
                <a:sym typeface="Calibri"/>
              </a:rPr>
              <a:t>system</a:t>
            </a:r>
            <a:r>
              <a:rPr lang="en-US" sz="3200">
                <a:solidFill>
                  <a:schemeClr val="dk1"/>
                </a:solidFill>
                <a:latin typeface="Calibri"/>
                <a:ea typeface="Calibri"/>
                <a:cs typeface="Calibri"/>
                <a:sym typeface="Calibri"/>
              </a:rPr>
              <a:t> reduces fast.</a:t>
            </a:r>
            <a:endParaRPr sz="3200">
              <a:solidFill>
                <a:schemeClr val="dk1"/>
              </a:solidFill>
              <a:latin typeface="Calibri"/>
              <a:ea typeface="Calibri"/>
              <a:cs typeface="Calibri"/>
              <a:sym typeface="Calibri"/>
            </a:endParaRPr>
          </a:p>
          <a:p>
            <a:pPr indent="-431800" lvl="0" marL="457200" rtl="0" algn="just">
              <a:spcBef>
                <a:spcPts val="0"/>
              </a:spcBef>
              <a:spcAft>
                <a:spcPts val="0"/>
              </a:spcAft>
              <a:buClr>
                <a:schemeClr val="dk1"/>
              </a:buClr>
              <a:buSzPts val="3200"/>
              <a:buFont typeface="Calibri"/>
              <a:buChar char="●"/>
            </a:pPr>
            <a:r>
              <a:rPr lang="en-US" sz="3200" u="sng">
                <a:solidFill>
                  <a:schemeClr val="dk1"/>
                </a:solidFill>
                <a:latin typeface="Calibri"/>
                <a:ea typeface="Calibri"/>
                <a:cs typeface="Calibri"/>
                <a:sym typeface="Calibri"/>
              </a:rPr>
              <a:t>Cost Effecient</a:t>
            </a:r>
            <a:r>
              <a:rPr lang="en-US" sz="3200">
                <a:solidFill>
                  <a:schemeClr val="dk1"/>
                </a:solidFill>
                <a:latin typeface="Calibri"/>
                <a:ea typeface="Calibri"/>
                <a:cs typeface="Calibri"/>
                <a:sym typeface="Calibri"/>
              </a:rPr>
              <a:t> : In existing models, costly modules are used and unnecessary fee is charged, but in our model by using simple electronic components like </a:t>
            </a:r>
            <a:r>
              <a:rPr b="1" lang="en-US" sz="3200">
                <a:solidFill>
                  <a:schemeClr val="dk1"/>
                </a:solidFill>
                <a:latin typeface="Calibri"/>
                <a:ea typeface="Calibri"/>
                <a:cs typeface="Calibri"/>
                <a:sym typeface="Calibri"/>
              </a:rPr>
              <a:t>Relay</a:t>
            </a:r>
            <a:r>
              <a:rPr lang="en-US" sz="3200">
                <a:solidFill>
                  <a:schemeClr val="dk1"/>
                </a:solidFill>
                <a:latin typeface="Calibri"/>
                <a:ea typeface="Calibri"/>
                <a:cs typeface="Calibri"/>
                <a:sym typeface="Calibri"/>
              </a:rPr>
              <a:t> instead of costly modules we can make the model in less budget (</a:t>
            </a:r>
            <a:r>
              <a:rPr b="1" lang="en-US" sz="3200">
                <a:solidFill>
                  <a:schemeClr val="dk1"/>
                </a:solidFill>
                <a:latin typeface="Calibri"/>
                <a:ea typeface="Calibri"/>
                <a:cs typeface="Calibri"/>
                <a:sym typeface="Calibri"/>
              </a:rPr>
              <a:t>at least 2-4 times</a:t>
            </a:r>
            <a:r>
              <a:rPr lang="en-US" sz="3200">
                <a:solidFill>
                  <a:schemeClr val="dk1"/>
                </a:solidFill>
                <a:latin typeface="Calibri"/>
                <a:ea typeface="Calibri"/>
                <a:cs typeface="Calibri"/>
                <a:sym typeface="Calibri"/>
              </a:rPr>
              <a:t>).</a:t>
            </a:r>
            <a:endParaRPr sz="3200">
              <a:solidFill>
                <a:schemeClr val="dk1"/>
              </a:solidFill>
              <a:latin typeface="Calibri"/>
              <a:ea typeface="Calibri"/>
              <a:cs typeface="Calibri"/>
              <a:sym typeface="Calibri"/>
            </a:endParaRPr>
          </a:p>
        </p:txBody>
      </p:sp>
    </p:spTree>
  </p:cSld>
  <p:clrMapOvr>
    <a:masterClrMapping/>
  </p:clrMapOvr>
  <mc:AlternateContent>
    <mc:Choice Requires="p14">
      <p:transition spd="slow" p14:dur="1300">
        <p14:flip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33262bc4a43_0_11"/>
          <p:cNvSpPr/>
          <p:nvPr/>
        </p:nvSpPr>
        <p:spPr>
          <a:xfrm>
            <a:off x="17259300" y="0"/>
            <a:ext cx="1028753" cy="10287495"/>
          </a:xfrm>
          <a:custGeom>
            <a:rect b="b" l="l" r="r" t="t"/>
            <a:pathLst>
              <a:path extrusionOk="0" h="1593725" w="159373">
                <a:moveTo>
                  <a:pt x="0" y="0"/>
                </a:moveTo>
                <a:lnTo>
                  <a:pt x="159373" y="0"/>
                </a:lnTo>
                <a:lnTo>
                  <a:pt x="159373" y="1593725"/>
                </a:lnTo>
                <a:lnTo>
                  <a:pt x="0" y="1593725"/>
                </a:lnTo>
                <a:close/>
              </a:path>
            </a:pathLst>
          </a:custGeom>
          <a:blipFill rotWithShape="1">
            <a:blip r:embed="rId3">
              <a:alphaModFix/>
            </a:blip>
            <a:stretch>
              <a:fillRect b="0" l="-412783" r="-987592" t="0"/>
            </a:stretch>
          </a:blipFill>
          <a:ln>
            <a:noFill/>
          </a:ln>
        </p:spPr>
      </p:sp>
      <p:sp>
        <p:nvSpPr>
          <p:cNvPr id="127" name="Google Shape;127;g33262bc4a43_0_11"/>
          <p:cNvSpPr txBox="1"/>
          <p:nvPr/>
        </p:nvSpPr>
        <p:spPr>
          <a:xfrm>
            <a:off x="863175" y="385500"/>
            <a:ext cx="14582100" cy="41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u="sng">
                <a:solidFill>
                  <a:schemeClr val="dk1"/>
                </a:solidFill>
                <a:latin typeface="Calibri"/>
                <a:ea typeface="Calibri"/>
                <a:cs typeface="Calibri"/>
                <a:sym typeface="Calibri"/>
              </a:rPr>
              <a:t>Components Used</a:t>
            </a:r>
            <a:r>
              <a:rPr b="1" lang="en-US" sz="3200">
                <a:solidFill>
                  <a:schemeClr val="dk1"/>
                </a:solidFill>
                <a:latin typeface="Calibri"/>
                <a:ea typeface="Calibri"/>
                <a:cs typeface="Calibri"/>
                <a:sym typeface="Calibri"/>
              </a:rPr>
              <a:t> :-</a:t>
            </a:r>
            <a:endParaRPr b="1"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Arduino Uno </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Servo Motor → To mimic the Stick Barricade in the simulation</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RTC Module DS1307 → For sensing the time of check-in/check-out</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LCD (20X4) → For displaying data</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LEDs → Green : For Indicating “Access Granted !”</a:t>
            </a:r>
            <a:endParaRPr sz="3200">
              <a:solidFill>
                <a:schemeClr val="dk1"/>
              </a:solidFill>
              <a:latin typeface="Calibri"/>
              <a:ea typeface="Calibri"/>
              <a:cs typeface="Calibri"/>
              <a:sym typeface="Calibri"/>
            </a:endParaRPr>
          </a:p>
          <a:p>
            <a:pPr indent="0" lvl="0" marL="1828800" rtl="0" algn="l">
              <a:spcBef>
                <a:spcPts val="0"/>
              </a:spcBef>
              <a:spcAft>
                <a:spcPts val="0"/>
              </a:spcAft>
              <a:buNone/>
            </a:pPr>
            <a:r>
              <a:rPr lang="en-US" sz="3200">
                <a:solidFill>
                  <a:schemeClr val="dk1"/>
                </a:solidFill>
                <a:latin typeface="Calibri"/>
                <a:ea typeface="Calibri"/>
                <a:cs typeface="Calibri"/>
                <a:sym typeface="Calibri"/>
              </a:rPr>
              <a:t>Red : For Indicating “Access Denied !”</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Resistors (150Ω X 2) → For smooth functioning of LEDs</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pic>
        <p:nvPicPr>
          <p:cNvPr id="128" name="Google Shape;128;g33262bc4a43_0_11"/>
          <p:cNvPicPr preferRelativeResize="0"/>
          <p:nvPr/>
        </p:nvPicPr>
        <p:blipFill>
          <a:blip r:embed="rId4">
            <a:alphaModFix/>
          </a:blip>
          <a:stretch>
            <a:fillRect/>
          </a:stretch>
        </p:blipFill>
        <p:spPr>
          <a:xfrm>
            <a:off x="1091775" y="4853900"/>
            <a:ext cx="6290701" cy="4435825"/>
          </a:xfrm>
          <a:prstGeom prst="rect">
            <a:avLst/>
          </a:prstGeom>
          <a:noFill/>
          <a:ln>
            <a:noFill/>
          </a:ln>
        </p:spPr>
      </p:pic>
      <p:pic>
        <p:nvPicPr>
          <p:cNvPr id="129" name="Google Shape;129;g33262bc4a43_0_11"/>
          <p:cNvPicPr preferRelativeResize="0"/>
          <p:nvPr/>
        </p:nvPicPr>
        <p:blipFill>
          <a:blip r:embed="rId5">
            <a:alphaModFix/>
          </a:blip>
          <a:stretch>
            <a:fillRect/>
          </a:stretch>
        </p:blipFill>
        <p:spPr>
          <a:xfrm>
            <a:off x="8790075" y="4853900"/>
            <a:ext cx="6852574" cy="4435825"/>
          </a:xfrm>
          <a:prstGeom prst="rect">
            <a:avLst/>
          </a:prstGeom>
          <a:noFill/>
          <a:ln>
            <a:noFill/>
          </a:ln>
        </p:spPr>
      </p:pic>
    </p:spTree>
  </p:cSld>
  <p:clrMapOvr>
    <a:masterClrMapping/>
  </p:clrMapOvr>
  <mc:AlternateContent>
    <mc:Choice Requires="p14">
      <p:transition spd="slow" p14:dur="13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33262bc4a43_0_17"/>
          <p:cNvSpPr/>
          <p:nvPr/>
        </p:nvSpPr>
        <p:spPr>
          <a:xfrm>
            <a:off x="17259300" y="0"/>
            <a:ext cx="1028753" cy="10287495"/>
          </a:xfrm>
          <a:custGeom>
            <a:rect b="b" l="l" r="r" t="t"/>
            <a:pathLst>
              <a:path extrusionOk="0" h="1593725" w="159373">
                <a:moveTo>
                  <a:pt x="0" y="0"/>
                </a:moveTo>
                <a:lnTo>
                  <a:pt x="159373" y="0"/>
                </a:lnTo>
                <a:lnTo>
                  <a:pt x="159373" y="1593725"/>
                </a:lnTo>
                <a:lnTo>
                  <a:pt x="0" y="1593725"/>
                </a:lnTo>
                <a:close/>
              </a:path>
            </a:pathLst>
          </a:custGeom>
          <a:blipFill rotWithShape="1">
            <a:blip r:embed="rId3">
              <a:alphaModFix/>
            </a:blip>
            <a:stretch>
              <a:fillRect b="0" l="-412783" r="-987592" t="0"/>
            </a:stretch>
          </a:blipFill>
          <a:ln>
            <a:noFill/>
          </a:ln>
        </p:spPr>
      </p:sp>
      <p:pic>
        <p:nvPicPr>
          <p:cNvPr id="135" name="Google Shape;135;g33262bc4a43_0_17"/>
          <p:cNvPicPr preferRelativeResize="0"/>
          <p:nvPr/>
        </p:nvPicPr>
        <p:blipFill>
          <a:blip r:embed="rId4">
            <a:alphaModFix/>
          </a:blip>
          <a:stretch>
            <a:fillRect/>
          </a:stretch>
        </p:blipFill>
        <p:spPr>
          <a:xfrm>
            <a:off x="1219200" y="152400"/>
            <a:ext cx="7012699" cy="6051776"/>
          </a:xfrm>
          <a:prstGeom prst="rect">
            <a:avLst/>
          </a:prstGeom>
          <a:noFill/>
          <a:ln>
            <a:noFill/>
          </a:ln>
        </p:spPr>
      </p:pic>
      <p:sp>
        <p:nvSpPr>
          <p:cNvPr id="136" name="Google Shape;136;g33262bc4a43_0_17"/>
          <p:cNvSpPr txBox="1"/>
          <p:nvPr/>
        </p:nvSpPr>
        <p:spPr>
          <a:xfrm>
            <a:off x="946875" y="6922250"/>
            <a:ext cx="14888400" cy="19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u="sng">
                <a:solidFill>
                  <a:schemeClr val="dk1"/>
                </a:solidFill>
                <a:latin typeface="Calibri"/>
                <a:ea typeface="Calibri"/>
                <a:cs typeface="Calibri"/>
                <a:sym typeface="Calibri"/>
              </a:rPr>
              <a:t>Python Application for the same</a:t>
            </a:r>
            <a:r>
              <a:rPr b="1" lang="en-US" sz="3200">
                <a:solidFill>
                  <a:schemeClr val="dk1"/>
                </a:solidFill>
                <a:latin typeface="Calibri"/>
                <a:ea typeface="Calibri"/>
                <a:cs typeface="Calibri"/>
                <a:sym typeface="Calibri"/>
              </a:rPr>
              <a:t> :- </a:t>
            </a:r>
            <a:endParaRPr b="1"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To show the smooth working of all the features of the project, we made a python application in which using </a:t>
            </a:r>
            <a:r>
              <a:rPr b="1" lang="en-US" sz="3200">
                <a:solidFill>
                  <a:schemeClr val="dk1"/>
                </a:solidFill>
                <a:latin typeface="Calibri"/>
                <a:ea typeface="Calibri"/>
                <a:cs typeface="Calibri"/>
                <a:sym typeface="Calibri"/>
              </a:rPr>
              <a:t>Tkinter library </a:t>
            </a:r>
            <a:r>
              <a:rPr lang="en-US" sz="3200">
                <a:solidFill>
                  <a:schemeClr val="dk1"/>
                </a:solidFill>
                <a:latin typeface="Calibri"/>
                <a:ea typeface="Calibri"/>
                <a:cs typeface="Calibri"/>
                <a:sym typeface="Calibri"/>
              </a:rPr>
              <a:t>we created a GUI Interface which gives a Real-Time experience of the concept. This python application lets you experience the </a:t>
            </a:r>
            <a:r>
              <a:rPr b="1" i="1" lang="en-US" sz="3200">
                <a:solidFill>
                  <a:schemeClr val="dk1"/>
                </a:solidFill>
                <a:latin typeface="Calibri"/>
                <a:ea typeface="Calibri"/>
                <a:cs typeface="Calibri"/>
                <a:sym typeface="Calibri"/>
              </a:rPr>
              <a:t>Notification via SMS</a:t>
            </a:r>
            <a:r>
              <a:rPr i="1" lang="en-US" sz="32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feature of the project live.</a:t>
            </a:r>
            <a:endParaRPr sz="3200">
              <a:solidFill>
                <a:schemeClr val="dk1"/>
              </a:solidFill>
              <a:latin typeface="Calibri"/>
              <a:ea typeface="Calibri"/>
              <a:cs typeface="Calibri"/>
              <a:sym typeface="Calibri"/>
            </a:endParaRPr>
          </a:p>
        </p:txBody>
      </p:sp>
      <p:pic>
        <p:nvPicPr>
          <p:cNvPr id="137" name="Google Shape;137;g33262bc4a43_0_17"/>
          <p:cNvPicPr preferRelativeResize="0"/>
          <p:nvPr/>
        </p:nvPicPr>
        <p:blipFill>
          <a:blip r:embed="rId5">
            <a:alphaModFix/>
          </a:blip>
          <a:stretch>
            <a:fillRect/>
          </a:stretch>
        </p:blipFill>
        <p:spPr>
          <a:xfrm>
            <a:off x="8841499" y="152400"/>
            <a:ext cx="6993763" cy="6051774"/>
          </a:xfrm>
          <a:prstGeom prst="rect">
            <a:avLst/>
          </a:prstGeom>
          <a:noFill/>
          <a:ln>
            <a:noFill/>
          </a:ln>
        </p:spPr>
      </p:pic>
    </p:spTree>
  </p:cSld>
  <p:clrMapOvr>
    <a:masterClrMapping/>
  </p:clrMapOvr>
  <mc:AlternateContent>
    <mc:Choice Requires="p14">
      <p:transition spd="slow" p14:dur="13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33262bc4a43_0_32"/>
          <p:cNvSpPr/>
          <p:nvPr/>
        </p:nvSpPr>
        <p:spPr>
          <a:xfrm>
            <a:off x="17259300" y="0"/>
            <a:ext cx="1028753" cy="10287495"/>
          </a:xfrm>
          <a:custGeom>
            <a:rect b="b" l="l" r="r" t="t"/>
            <a:pathLst>
              <a:path extrusionOk="0" h="1593725" w="159373">
                <a:moveTo>
                  <a:pt x="0" y="0"/>
                </a:moveTo>
                <a:lnTo>
                  <a:pt x="159373" y="0"/>
                </a:lnTo>
                <a:lnTo>
                  <a:pt x="159373" y="1593725"/>
                </a:lnTo>
                <a:lnTo>
                  <a:pt x="0" y="1593725"/>
                </a:lnTo>
                <a:close/>
              </a:path>
            </a:pathLst>
          </a:custGeom>
          <a:blipFill rotWithShape="1">
            <a:blip r:embed="rId3">
              <a:alphaModFix/>
            </a:blip>
            <a:stretch>
              <a:fillRect b="0" l="-412783" r="-987592" t="0"/>
            </a:stretch>
          </a:blipFill>
          <a:ln>
            <a:noFill/>
          </a:ln>
        </p:spPr>
      </p:sp>
      <p:pic>
        <p:nvPicPr>
          <p:cNvPr id="143" name="Google Shape;143;g33262bc4a43_0_32"/>
          <p:cNvPicPr preferRelativeResize="0"/>
          <p:nvPr/>
        </p:nvPicPr>
        <p:blipFill>
          <a:blip r:embed="rId4">
            <a:alphaModFix/>
          </a:blip>
          <a:stretch>
            <a:fillRect/>
          </a:stretch>
        </p:blipFill>
        <p:spPr>
          <a:xfrm>
            <a:off x="881350" y="377925"/>
            <a:ext cx="9107050" cy="3883526"/>
          </a:xfrm>
          <a:prstGeom prst="rect">
            <a:avLst/>
          </a:prstGeom>
          <a:noFill/>
          <a:ln>
            <a:noFill/>
          </a:ln>
        </p:spPr>
      </p:pic>
      <p:pic>
        <p:nvPicPr>
          <p:cNvPr id="144" name="Google Shape;144;g33262bc4a43_0_32"/>
          <p:cNvPicPr preferRelativeResize="0"/>
          <p:nvPr/>
        </p:nvPicPr>
        <p:blipFill>
          <a:blip r:embed="rId5">
            <a:alphaModFix/>
          </a:blip>
          <a:stretch>
            <a:fillRect/>
          </a:stretch>
        </p:blipFill>
        <p:spPr>
          <a:xfrm>
            <a:off x="11102550" y="377924"/>
            <a:ext cx="5175399" cy="3883525"/>
          </a:xfrm>
          <a:prstGeom prst="rect">
            <a:avLst/>
          </a:prstGeom>
          <a:noFill/>
          <a:ln>
            <a:noFill/>
          </a:ln>
        </p:spPr>
      </p:pic>
      <p:pic>
        <p:nvPicPr>
          <p:cNvPr id="145" name="Google Shape;145;g33262bc4a43_0_32"/>
          <p:cNvPicPr preferRelativeResize="0"/>
          <p:nvPr/>
        </p:nvPicPr>
        <p:blipFill>
          <a:blip r:embed="rId6">
            <a:alphaModFix/>
          </a:blip>
          <a:stretch>
            <a:fillRect/>
          </a:stretch>
        </p:blipFill>
        <p:spPr>
          <a:xfrm>
            <a:off x="7170900" y="4863300"/>
            <a:ext cx="9107049" cy="4790724"/>
          </a:xfrm>
          <a:prstGeom prst="rect">
            <a:avLst/>
          </a:prstGeom>
          <a:noFill/>
          <a:ln>
            <a:noFill/>
          </a:ln>
        </p:spPr>
      </p:pic>
      <p:pic>
        <p:nvPicPr>
          <p:cNvPr id="146" name="Google Shape;146;g33262bc4a43_0_32"/>
          <p:cNvPicPr preferRelativeResize="0"/>
          <p:nvPr/>
        </p:nvPicPr>
        <p:blipFill>
          <a:blip r:embed="rId7">
            <a:alphaModFix/>
          </a:blip>
          <a:stretch>
            <a:fillRect/>
          </a:stretch>
        </p:blipFill>
        <p:spPr>
          <a:xfrm>
            <a:off x="923275" y="4863300"/>
            <a:ext cx="5450050" cy="4790724"/>
          </a:xfrm>
          <a:prstGeom prst="rect">
            <a:avLst/>
          </a:prstGeom>
          <a:noFill/>
          <a:ln>
            <a:noFill/>
          </a:ln>
        </p:spPr>
      </p:pic>
    </p:spTree>
  </p:cSld>
  <p:clrMapOvr>
    <a:masterClrMapping/>
  </p:clrMapOvr>
  <mc:AlternateContent>
    <mc:Choice Requires="p14">
      <p:transition spd="slow" p14:dur="13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5"/>
          <p:cNvSpPr/>
          <p:nvPr/>
        </p:nvSpPr>
        <p:spPr>
          <a:xfrm>
            <a:off x="17259300" y="0"/>
            <a:ext cx="1028700" cy="10287000"/>
          </a:xfrm>
          <a:custGeom>
            <a:rect b="b" l="l" r="r" t="t"/>
            <a:pathLst>
              <a:path extrusionOk="0" h="1593725" w="159373">
                <a:moveTo>
                  <a:pt x="0" y="0"/>
                </a:moveTo>
                <a:lnTo>
                  <a:pt x="159373" y="0"/>
                </a:lnTo>
                <a:lnTo>
                  <a:pt x="159373" y="1593725"/>
                </a:lnTo>
                <a:lnTo>
                  <a:pt x="0" y="1593725"/>
                </a:lnTo>
                <a:close/>
              </a:path>
            </a:pathLst>
          </a:custGeom>
          <a:blipFill rotWithShape="1">
            <a:blip r:embed="rId3">
              <a:alphaModFix/>
            </a:blip>
            <a:stretch>
              <a:fillRect b="0" l="-412860" r="-987740" t="0"/>
            </a:stretch>
          </a:blipFill>
          <a:ln>
            <a:noFill/>
          </a:ln>
        </p:spPr>
      </p:sp>
      <p:pic>
        <p:nvPicPr>
          <p:cNvPr id="152" name="Google Shape;152;p5"/>
          <p:cNvPicPr preferRelativeResize="0"/>
          <p:nvPr/>
        </p:nvPicPr>
        <p:blipFill>
          <a:blip r:embed="rId4">
            <a:alphaModFix/>
          </a:blip>
          <a:stretch>
            <a:fillRect/>
          </a:stretch>
        </p:blipFill>
        <p:spPr>
          <a:xfrm>
            <a:off x="152400" y="1219200"/>
            <a:ext cx="16954501" cy="8477251"/>
          </a:xfrm>
          <a:prstGeom prst="rect">
            <a:avLst/>
          </a:prstGeom>
          <a:noFill/>
          <a:ln>
            <a:noFill/>
          </a:ln>
        </p:spPr>
      </p:pic>
    </p:spTree>
  </p:cSld>
  <p:clrMapOvr>
    <a:masterClrMapping/>
  </p:clrMapOvr>
  <mc:AlternateContent>
    <mc:Choice Requires="p14">
      <p:transition spd="slow" p14:dur="1300">
        <p14:flip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hp</dc:creator>
</cp:coreProperties>
</file>